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La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Lato Light"/>
      <p:regular r:id="rId28"/>
      <p:bold r:id="rId29"/>
      <p:italic r:id="rId30"/>
      <p:boldItalic r:id="rId31"/>
    </p:embeddedFont>
    <p:embeddedFont>
      <p:font typeface="Lato Black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A35F4A-9C68-4E52-9360-9F7FB7078E30}">
  <a:tblStyle styleId="{82A35F4A-9C68-4E52-9360-9F7FB7078E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31964A9-3670-42A3-9F05-05535EC5A45E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Light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boldItalic.fntdata"/><Relationship Id="rId30" Type="http://schemas.openxmlformats.org/officeDocument/2006/relationships/font" Target="fonts/LatoLight-italic.fntdata"/><Relationship Id="rId11" Type="http://schemas.openxmlformats.org/officeDocument/2006/relationships/slide" Target="slides/slide6.xml"/><Relationship Id="rId33" Type="http://schemas.openxmlformats.org/officeDocument/2006/relationships/font" Target="fonts/LatoBlack-boldItalic.fntdata"/><Relationship Id="rId10" Type="http://schemas.openxmlformats.org/officeDocument/2006/relationships/slide" Target="slides/slide5.xml"/><Relationship Id="rId32" Type="http://schemas.openxmlformats.org/officeDocument/2006/relationships/font" Target="fonts/LatoBlack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a50696534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a50696534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0d7e97e75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0d7e97e7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d7e97e75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d7e97e7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a82241b43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a82241b4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0dd7e26dc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70dd7e26dc_9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6f1735b7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a6f1735b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0d7e97e75_0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0d7e97e7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heart surgeries are very prevalent as well.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solution for minimally invasive surgeries is using a steerable catheter. *Next slide*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d7e97e75_0_2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0d7e97e7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0d7e97e7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0d7e97e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needs statement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dd7e26dc_1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70dd7e26dc_14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5c55758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5c55758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a82241b43_1_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a82241b43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0dd7e26dc_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0dd7e26dc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0d7e97e75_0_3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0d7e97e75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3164" y="1424069"/>
            <a:ext cx="9157393" cy="3719422"/>
            <a:chOff x="187960" y="1453515"/>
            <a:chExt cx="3861435" cy="1568450"/>
          </a:xfrm>
        </p:grpSpPr>
        <p:sp>
          <p:nvSpPr>
            <p:cNvPr id="11" name="Google Shape;11;p2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34300" y="925025"/>
            <a:ext cx="7075500" cy="1159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bottom waves">
  <p:cSld name="BLANK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1"/>
          <p:cNvGrpSpPr/>
          <p:nvPr/>
        </p:nvGrpSpPr>
        <p:grpSpPr>
          <a:xfrm>
            <a:off x="-13177" y="3583361"/>
            <a:ext cx="9157393" cy="1560137"/>
            <a:chOff x="187960" y="1453515"/>
            <a:chExt cx="3861435" cy="1568450"/>
          </a:xfrm>
        </p:grpSpPr>
        <p:sp>
          <p:nvSpPr>
            <p:cNvPr id="82" name="Google Shape;82;p11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3" name="Google Shape;83;p11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88" name="Google Shape;88;p1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2" name="Google Shape;92;p1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3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96" name="Google Shape;96;p1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 sz="11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 sz="1100"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 sz="1100"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◦"/>
              <a:defRPr sz="1100"/>
            </a:lvl9pPr>
          </a:lstStyle>
          <a:p/>
        </p:txBody>
      </p:sp>
      <p:sp>
        <p:nvSpPr>
          <p:cNvPr id="105" name="Google Shape;105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6" name="Google Shape;106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 sz="1100"/>
            </a:lvl1pPr>
            <a:lvl2pPr indent="0" lvl="1" marL="0" algn="r">
              <a:spcBef>
                <a:spcPts val="0"/>
              </a:spcBef>
              <a:buNone/>
              <a:defRPr sz="1100"/>
            </a:lvl2pPr>
            <a:lvl3pPr indent="0" lvl="2" marL="0" algn="r">
              <a:spcBef>
                <a:spcPts val="0"/>
              </a:spcBef>
              <a:buNone/>
              <a:defRPr sz="1100"/>
            </a:lvl3pPr>
            <a:lvl4pPr indent="0" lvl="3" marL="0" algn="r">
              <a:spcBef>
                <a:spcPts val="0"/>
              </a:spcBef>
              <a:buNone/>
              <a:defRPr sz="1100"/>
            </a:lvl4pPr>
            <a:lvl5pPr indent="0" lvl="4" marL="0" algn="r">
              <a:spcBef>
                <a:spcPts val="0"/>
              </a:spcBef>
              <a:buNone/>
              <a:defRPr sz="1100"/>
            </a:lvl5pPr>
            <a:lvl6pPr indent="0" lvl="5" marL="0" algn="r">
              <a:spcBef>
                <a:spcPts val="0"/>
              </a:spcBef>
              <a:buNone/>
              <a:defRPr sz="1100"/>
            </a:lvl6pPr>
            <a:lvl7pPr indent="0" lvl="6" marL="0" algn="r">
              <a:spcBef>
                <a:spcPts val="0"/>
              </a:spcBef>
              <a:buNone/>
              <a:defRPr sz="1100"/>
            </a:lvl7pPr>
            <a:lvl8pPr indent="0" lvl="7" marL="0" algn="r">
              <a:spcBef>
                <a:spcPts val="0"/>
              </a:spcBef>
              <a:buNone/>
              <a:defRPr sz="1100"/>
            </a:lvl8pPr>
            <a:lvl9pPr indent="0" lvl="8" marL="0" algn="r">
              <a:spcBef>
                <a:spcPts val="0"/>
              </a:spcBef>
              <a:buNone/>
              <a:defRPr sz="1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14" y="2917253"/>
            <a:ext cx="9140444" cy="2224977"/>
          </a:xfrm>
          <a:custGeom>
            <a:rect b="b" l="l" r="r" t="t"/>
            <a:pathLst>
              <a:path extrusionOk="0" h="939800" w="3860800">
                <a:moveTo>
                  <a:pt x="1304290" y="494030"/>
                </a:moveTo>
                <a:cubicBezTo>
                  <a:pt x="857250" y="494030"/>
                  <a:pt x="421005" y="451485"/>
                  <a:pt x="0" y="370840"/>
                </a:cubicBezTo>
                <a:lnTo>
                  <a:pt x="0" y="942340"/>
                </a:lnTo>
                <a:lnTo>
                  <a:pt x="3864610" y="942340"/>
                </a:lnTo>
                <a:lnTo>
                  <a:pt x="3864610" y="0"/>
                </a:lnTo>
                <a:cubicBezTo>
                  <a:pt x="3082290" y="317500"/>
                  <a:pt x="2216150" y="494030"/>
                  <a:pt x="1304290" y="494030"/>
                </a:cubicBezTo>
                <a:close/>
              </a:path>
            </a:pathLst>
          </a:custGeom>
          <a:gradFill>
            <a:gsLst>
              <a:gs pos="0">
                <a:srgbClr val="FFC486">
                  <a:alpha val="20000"/>
                </a:srgbClr>
              </a:gs>
              <a:gs pos="100000">
                <a:srgbClr val="FF866B"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14" y="1926312"/>
            <a:ext cx="9140444" cy="3217196"/>
          </a:xfrm>
          <a:custGeom>
            <a:rect b="b" l="l" r="r" t="t"/>
            <a:pathLst>
              <a:path extrusionOk="0" h="1358900" w="3860800">
                <a:moveTo>
                  <a:pt x="175260" y="1096010"/>
                </a:moveTo>
                <a:cubicBezTo>
                  <a:pt x="116840" y="1096010"/>
                  <a:pt x="58420" y="1095375"/>
                  <a:pt x="0" y="1094105"/>
                </a:cubicBezTo>
                <a:lnTo>
                  <a:pt x="0" y="1360805"/>
                </a:lnTo>
                <a:lnTo>
                  <a:pt x="3864610" y="1360805"/>
                </a:lnTo>
                <a:lnTo>
                  <a:pt x="3864610" y="0"/>
                </a:lnTo>
                <a:cubicBezTo>
                  <a:pt x="2827655" y="689610"/>
                  <a:pt x="1553210" y="1096010"/>
                  <a:pt x="175260" y="1096010"/>
                </a:cubicBezTo>
                <a:close/>
              </a:path>
            </a:pathLst>
          </a:custGeom>
          <a:gradFill>
            <a:gsLst>
              <a:gs pos="0">
                <a:srgbClr val="F20122">
                  <a:alpha val="51764"/>
                  <a:alpha val="20000"/>
                </a:srgbClr>
              </a:gs>
              <a:gs pos="100000">
                <a:srgbClr val="FF6A00">
                  <a:alpha val="71764"/>
                  <a:alpha val="20000"/>
                </a:srgbClr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518" y="3413475"/>
            <a:ext cx="9140444" cy="1728867"/>
          </a:xfrm>
          <a:custGeom>
            <a:rect b="b" l="l" r="r" t="t"/>
            <a:pathLst>
              <a:path extrusionOk="0" h="730250" w="3860800">
                <a:moveTo>
                  <a:pt x="2672715" y="539750"/>
                </a:moveTo>
                <a:cubicBezTo>
                  <a:pt x="1717040" y="539750"/>
                  <a:pt x="811530" y="346075"/>
                  <a:pt x="0" y="0"/>
                </a:cubicBezTo>
                <a:lnTo>
                  <a:pt x="0" y="732790"/>
                </a:lnTo>
                <a:lnTo>
                  <a:pt x="3863975" y="732790"/>
                </a:lnTo>
                <a:lnTo>
                  <a:pt x="3863975" y="437515"/>
                </a:lnTo>
                <a:cubicBezTo>
                  <a:pt x="3477895" y="504190"/>
                  <a:pt x="3079750" y="539750"/>
                  <a:pt x="2672715" y="539750"/>
                </a:cubicBezTo>
                <a:close/>
              </a:path>
            </a:pathLst>
          </a:custGeom>
          <a:gradFill>
            <a:gsLst>
              <a:gs pos="0">
                <a:srgbClr val="FF9F00">
                  <a:alpha val="56470"/>
                  <a:alpha val="20000"/>
                </a:srgbClr>
              </a:gs>
              <a:gs pos="100000">
                <a:srgbClr val="CC0000">
                  <a:alpha val="57254"/>
                  <a:alpha val="2000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/>
          <p:nvPr>
            <p:ph type="ctrTitle"/>
          </p:nvPr>
        </p:nvSpPr>
        <p:spPr>
          <a:xfrm>
            <a:off x="1034300" y="1583350"/>
            <a:ext cx="63429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034300" y="2840052"/>
            <a:ext cx="63429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4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23" name="Google Shape;23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038025" y="1476000"/>
            <a:ext cx="5067900" cy="304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rtl="0" algn="ctr">
              <a:spcBef>
                <a:spcPts val="600"/>
              </a:spcBef>
              <a:spcAft>
                <a:spcPts val="0"/>
              </a:spcAft>
              <a:buSzPts val="3200"/>
              <a:buChar char="◦"/>
              <a:defRPr i="1" sz="3200"/>
            </a:lvl1pPr>
            <a:lvl2pPr indent="-431800" lvl="1" marL="914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2pPr>
            <a:lvl3pPr indent="-431800" lvl="2" marL="1371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3pPr>
            <a:lvl4pPr indent="-431800" lvl="3" marL="1828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4pPr>
            <a:lvl5pPr indent="-431800" lvl="4" marL="22860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5pPr>
            <a:lvl6pPr indent="-431800" lvl="5" marL="27432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6pPr>
            <a:lvl7pPr indent="-431800" lvl="6" marL="32004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7pPr>
            <a:lvl8pPr indent="-431800" lvl="7" marL="36576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8pPr>
            <a:lvl9pPr indent="-431800" lvl="8" marL="4114800" rtl="0" algn="ctr">
              <a:spcBef>
                <a:spcPts val="0"/>
              </a:spcBef>
              <a:spcAft>
                <a:spcPts val="0"/>
              </a:spcAft>
              <a:buSzPts val="3200"/>
              <a:buChar char="◦"/>
              <a:defRPr i="1" sz="3200"/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endParaRPr b="1" sz="96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 flipH="1" rot="5400000">
            <a:off x="-1530412" y="1530301"/>
            <a:ext cx="5154243" cy="2093410"/>
            <a:chOff x="187960" y="1453515"/>
            <a:chExt cx="3861435" cy="1568450"/>
          </a:xfrm>
        </p:grpSpPr>
        <p:sp>
          <p:nvSpPr>
            <p:cNvPr id="30" name="Google Shape;30;p4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5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35" name="Google Shape;35;p5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38" name="Google Shape;38;p5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◦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◦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43" name="Google Shape;43;p6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46" name="Google Shape;46;p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737850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8" name="Google Shape;48;p6"/>
          <p:cNvSpPr txBox="1"/>
          <p:nvPr>
            <p:ph idx="2" type="body"/>
          </p:nvPr>
        </p:nvSpPr>
        <p:spPr>
          <a:xfrm>
            <a:off x="3955979" y="1475700"/>
            <a:ext cx="2891700" cy="293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◦"/>
              <a:defRPr sz="20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52" name="Google Shape;52;p7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55" name="Google Shape;55;p7"/>
          <p:cNvSpPr txBox="1"/>
          <p:nvPr>
            <p:ph type="title"/>
          </p:nvPr>
        </p:nvSpPr>
        <p:spPr>
          <a:xfrm>
            <a:off x="737850" y="517525"/>
            <a:ext cx="62841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737850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7" name="Google Shape;57;p7"/>
          <p:cNvSpPr txBox="1"/>
          <p:nvPr>
            <p:ph idx="2" type="body"/>
          </p:nvPr>
        </p:nvSpPr>
        <p:spPr>
          <a:xfrm>
            <a:off x="2928612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8" name="Google Shape;58;p7"/>
          <p:cNvSpPr txBox="1"/>
          <p:nvPr>
            <p:ph idx="3" type="body"/>
          </p:nvPr>
        </p:nvSpPr>
        <p:spPr>
          <a:xfrm>
            <a:off x="5119374" y="1475700"/>
            <a:ext cx="1902600" cy="29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8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2" name="Google Shape;62;p8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3" name="Google Shape;63;p8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64" name="Google Shape;64;p8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65" name="Google Shape;65;p8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9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69" name="Google Shape;69;p9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2" name="Google Shape;72;p9"/>
          <p:cNvSpPr txBox="1"/>
          <p:nvPr>
            <p:ph idx="1" type="body"/>
          </p:nvPr>
        </p:nvSpPr>
        <p:spPr>
          <a:xfrm>
            <a:off x="737850" y="4406300"/>
            <a:ext cx="62364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73" name="Google Shape;73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0"/>
          <p:cNvGrpSpPr/>
          <p:nvPr/>
        </p:nvGrpSpPr>
        <p:grpSpPr>
          <a:xfrm flipH="1" rot="-5400000">
            <a:off x="5520163" y="1530301"/>
            <a:ext cx="5154243" cy="2093410"/>
            <a:chOff x="187960" y="1453515"/>
            <a:chExt cx="3861435" cy="1568450"/>
          </a:xfrm>
        </p:grpSpPr>
        <p:sp>
          <p:nvSpPr>
            <p:cNvPr id="76" name="Google Shape;76;p10"/>
            <p:cNvSpPr/>
            <p:nvPr/>
          </p:nvSpPr>
          <p:spPr>
            <a:xfrm>
              <a:off x="187960" y="1453515"/>
              <a:ext cx="3860800" cy="1568450"/>
            </a:xfrm>
            <a:custGeom>
              <a:rect b="b" l="l" r="r" t="t"/>
              <a:pathLst>
                <a:path extrusionOk="0" h="1568450" w="3860800">
                  <a:moveTo>
                    <a:pt x="1304290" y="810260"/>
                  </a:moveTo>
                  <a:cubicBezTo>
                    <a:pt x="857250" y="810260"/>
                    <a:pt x="421005" y="740410"/>
                    <a:pt x="0" y="608330"/>
                  </a:cubicBezTo>
                  <a:lnTo>
                    <a:pt x="0" y="1570355"/>
                  </a:lnTo>
                  <a:lnTo>
                    <a:pt x="3864610" y="1570355"/>
                  </a:lnTo>
                  <a:lnTo>
                    <a:pt x="3864610" y="0"/>
                  </a:lnTo>
                  <a:cubicBezTo>
                    <a:pt x="3082290" y="520700"/>
                    <a:pt x="2216150" y="810260"/>
                    <a:pt x="1304290" y="810260"/>
                  </a:cubicBezTo>
                  <a:close/>
                </a:path>
              </a:pathLst>
            </a:custGeom>
            <a:gradFill>
              <a:gsLst>
                <a:gs pos="0">
                  <a:srgbClr val="FFC486">
                    <a:alpha val="20000"/>
                  </a:srgbClr>
                </a:gs>
                <a:gs pos="100000">
                  <a:srgbClr val="FF866B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" name="Google Shape;77;p10"/>
            <p:cNvSpPr/>
            <p:nvPr/>
          </p:nvSpPr>
          <p:spPr>
            <a:xfrm>
              <a:off x="187960" y="2182495"/>
              <a:ext cx="3860800" cy="838200"/>
            </a:xfrm>
            <a:custGeom>
              <a:rect b="b" l="l" r="r" t="t"/>
              <a:pathLst>
                <a:path extrusionOk="0" h="838200" w="3860800">
                  <a:moveTo>
                    <a:pt x="1932305" y="451485"/>
                  </a:moveTo>
                  <a:cubicBezTo>
                    <a:pt x="1258570" y="451485"/>
                    <a:pt x="608965" y="293370"/>
                    <a:pt x="0" y="0"/>
                  </a:cubicBezTo>
                  <a:lnTo>
                    <a:pt x="0" y="840740"/>
                  </a:lnTo>
                  <a:lnTo>
                    <a:pt x="3864610" y="840740"/>
                  </a:lnTo>
                  <a:lnTo>
                    <a:pt x="3864610" y="635"/>
                  </a:lnTo>
                  <a:cubicBezTo>
                    <a:pt x="3255645" y="293370"/>
                    <a:pt x="2606675" y="451485"/>
                    <a:pt x="1932305" y="451485"/>
                  </a:cubicBezTo>
                  <a:close/>
                </a:path>
              </a:pathLst>
            </a:custGeom>
            <a:gradFill>
              <a:gsLst>
                <a:gs pos="0">
                  <a:srgbClr val="F20122">
                    <a:alpha val="51764"/>
                    <a:alpha val="20000"/>
                  </a:srgbClr>
                </a:gs>
                <a:gs pos="100000">
                  <a:srgbClr val="FF6A00">
                    <a:alpha val="71764"/>
                    <a:alpha val="2000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8" name="Google Shape;78;p10"/>
            <p:cNvSpPr/>
            <p:nvPr/>
          </p:nvSpPr>
          <p:spPr>
            <a:xfrm>
              <a:off x="188595" y="1819275"/>
              <a:ext cx="3860800" cy="1200150"/>
            </a:xfrm>
            <a:custGeom>
              <a:rect b="b" l="l" r="r" t="t"/>
              <a:pathLst>
                <a:path extrusionOk="0" h="1200150" w="3860800">
                  <a:moveTo>
                    <a:pt x="2672715" y="887095"/>
                  </a:moveTo>
                  <a:cubicBezTo>
                    <a:pt x="1717040" y="887095"/>
                    <a:pt x="811530" y="568960"/>
                    <a:pt x="0" y="0"/>
                  </a:cubicBezTo>
                  <a:lnTo>
                    <a:pt x="0" y="1204595"/>
                  </a:lnTo>
                  <a:lnTo>
                    <a:pt x="3864610" y="1204595"/>
                  </a:lnTo>
                  <a:lnTo>
                    <a:pt x="3864610" y="718820"/>
                  </a:lnTo>
                  <a:cubicBezTo>
                    <a:pt x="3478530" y="829310"/>
                    <a:pt x="3079750" y="887095"/>
                    <a:pt x="2672715" y="887095"/>
                  </a:cubicBezTo>
                  <a:close/>
                </a:path>
              </a:pathLst>
            </a:custGeom>
            <a:gradFill>
              <a:gsLst>
                <a:gs pos="0">
                  <a:srgbClr val="FF9F00">
                    <a:alpha val="56470"/>
                    <a:alpha val="20000"/>
                  </a:srgbClr>
                </a:gs>
                <a:gs pos="100000">
                  <a:srgbClr val="CC0000">
                    <a:alpha val="57254"/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 Black"/>
              <a:buNone/>
              <a:defRPr sz="30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Lato Light"/>
              <a:buChar char="◦"/>
              <a:defRPr sz="24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 rtl="0" algn="r">
              <a:buNone/>
              <a:defRPr sz="13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2.jp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di3ToW5CSXDPo4cMG8AXAuBPKdDG6OgC/view" TargetMode="Externa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4203400" y="2718300"/>
            <a:ext cx="1102200" cy="475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0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>
            <p:ph type="ctrTitle"/>
          </p:nvPr>
        </p:nvSpPr>
        <p:spPr>
          <a:xfrm>
            <a:off x="3243075" y="899125"/>
            <a:ext cx="5229900" cy="23553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Team 28 Electronically Steerable Catheter</a:t>
            </a:r>
            <a:endParaRPr/>
          </a:p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671250" y="3555876"/>
            <a:ext cx="78015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Zane Johnson, Tanner Karbonik, Erin McFadden, 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Michael Pass, Matthew Situmeang</a:t>
            </a:r>
            <a:endParaRPr b="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 Design/User Interface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“Highlight the rounded edges and the smaller diameter of the handle, ergonomic design” </a:t>
            </a:r>
            <a:endParaRPr/>
          </a:p>
        </p:txBody>
      </p:sp>
      <p:sp>
        <p:nvSpPr>
          <p:cNvPr id="220" name="Google Shape;220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42325"/>
            <a:ext cx="4690350" cy="272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475" y="1475698"/>
            <a:ext cx="4441749" cy="1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Materials/Catheter Design</a:t>
            </a:r>
            <a:endParaRPr/>
          </a:p>
        </p:txBody>
      </p:sp>
      <p:sp>
        <p:nvSpPr>
          <p:cNvPr id="228" name="Google Shape;228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 b="36058" l="0" r="0" t="28690"/>
          <a:stretch/>
        </p:blipFill>
        <p:spPr>
          <a:xfrm rot="5400000">
            <a:off x="4944603" y="2163534"/>
            <a:ext cx="4132724" cy="109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/>
          <p:cNvPicPr preferRelativeResize="0"/>
          <p:nvPr/>
        </p:nvPicPr>
        <p:blipFill rotWithShape="1">
          <a:blip r:embed="rId4">
            <a:alphaModFix/>
          </a:blip>
          <a:srcRect b="24044" l="0" r="0" t="23720"/>
          <a:stretch/>
        </p:blipFill>
        <p:spPr>
          <a:xfrm flipH="1">
            <a:off x="-1" y="1641950"/>
            <a:ext cx="5451651" cy="213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106800" y="3991325"/>
            <a:ext cx="19758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FEP - Heat Shrink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794325" y="1495100"/>
            <a:ext cx="1201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Pebax Jacket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2082600" y="3777750"/>
            <a:ext cx="22026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Stainless steel braiding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3474050" y="1641950"/>
            <a:ext cx="12015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Extrusion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4057800" y="3559750"/>
            <a:ext cx="1646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 Light"/>
                <a:ea typeface="Lato Light"/>
                <a:cs typeface="Lato Light"/>
                <a:sym typeface="Lato Light"/>
              </a:rPr>
              <a:t>PTFE Mandrel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236" name="Google Shape;236;p25"/>
          <p:cNvCxnSpPr/>
          <p:nvPr/>
        </p:nvCxnSpPr>
        <p:spPr>
          <a:xfrm>
            <a:off x="2389375" y="181550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5"/>
          <p:cNvCxnSpPr/>
          <p:nvPr/>
        </p:nvCxnSpPr>
        <p:spPr>
          <a:xfrm>
            <a:off x="3943400" y="202130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25"/>
          <p:cNvCxnSpPr/>
          <p:nvPr/>
        </p:nvCxnSpPr>
        <p:spPr>
          <a:xfrm rot="10800000">
            <a:off x="4572000" y="337300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25"/>
          <p:cNvCxnSpPr/>
          <p:nvPr/>
        </p:nvCxnSpPr>
        <p:spPr>
          <a:xfrm rot="10800000">
            <a:off x="3183900" y="3559750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25"/>
          <p:cNvCxnSpPr/>
          <p:nvPr/>
        </p:nvCxnSpPr>
        <p:spPr>
          <a:xfrm rot="10800000">
            <a:off x="885475" y="3711125"/>
            <a:ext cx="0" cy="2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/>
          <p:nvPr>
            <p:ph type="title"/>
          </p:nvPr>
        </p:nvSpPr>
        <p:spPr>
          <a:xfrm>
            <a:off x="737850" y="136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Prototype Questions</a:t>
            </a:r>
            <a:endParaRPr/>
          </a:p>
        </p:txBody>
      </p:sp>
      <p:sp>
        <p:nvSpPr>
          <p:cNvPr id="246" name="Google Shape;246;p26"/>
          <p:cNvSpPr txBox="1"/>
          <p:nvPr>
            <p:ph idx="1" type="body"/>
          </p:nvPr>
        </p:nvSpPr>
        <p:spPr>
          <a:xfrm>
            <a:off x="737850" y="1170900"/>
            <a:ext cx="6034500" cy="343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How can we fit all the components in the handle?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How can we achieve multiplane actuation?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How can we readout the angle of the tip?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How can we attach the wires and catheter to the handle?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How can we determine the proper materials according to our actuation mechanism?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/>
          <p:nvPr/>
        </p:nvSpPr>
        <p:spPr>
          <a:xfrm>
            <a:off x="253746" y="227693"/>
            <a:ext cx="3251495" cy="4422557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7"/>
          <p:cNvSpPr txBox="1"/>
          <p:nvPr>
            <p:ph type="title"/>
          </p:nvPr>
        </p:nvSpPr>
        <p:spPr>
          <a:xfrm>
            <a:off x="445770" y="477844"/>
            <a:ext cx="2851707" cy="39422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 sz="3000">
                <a:solidFill>
                  <a:schemeClr val="lt1"/>
                </a:solidFill>
              </a:rPr>
              <a:t>Functional Requirements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 sz="3000">
                <a:solidFill>
                  <a:schemeClr val="lt1"/>
                </a:solidFill>
              </a:rPr>
              <a:t>Progress</a:t>
            </a:r>
            <a:endParaRPr sz="3000">
              <a:solidFill>
                <a:schemeClr val="lt1"/>
              </a:solidFill>
            </a:endParaRPr>
          </a:p>
        </p:txBody>
      </p:sp>
      <p:grpSp>
        <p:nvGrpSpPr>
          <p:cNvPr id="254" name="Google Shape;254;p27"/>
          <p:cNvGrpSpPr/>
          <p:nvPr/>
        </p:nvGrpSpPr>
        <p:grpSpPr>
          <a:xfrm>
            <a:off x="3875239" y="353728"/>
            <a:ext cx="4941518" cy="4170488"/>
            <a:chOff x="0" y="168046"/>
            <a:chExt cx="6588691" cy="5560650"/>
          </a:xfrm>
        </p:grpSpPr>
        <p:sp>
          <p:nvSpPr>
            <p:cNvPr id="255" name="Google Shape;255;p27"/>
            <p:cNvSpPr/>
            <p:nvPr/>
          </p:nvSpPr>
          <p:spPr>
            <a:xfrm>
              <a:off x="0" y="389446"/>
              <a:ext cx="6588691" cy="6378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 txBox="1"/>
            <p:nvPr/>
          </p:nvSpPr>
          <p:spPr>
            <a:xfrm>
              <a:off x="0" y="389446"/>
              <a:ext cx="6588691" cy="637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383525" spcFirstLastPara="1" rIns="383525" wrap="square" tIns="234300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 track</a:t>
              </a:r>
              <a:endParaRPr sz="1100"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329434" y="168046"/>
              <a:ext cx="4612083" cy="442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 txBox="1"/>
            <p:nvPr/>
          </p:nvSpPr>
          <p:spPr>
            <a:xfrm>
              <a:off x="351050" y="189662"/>
              <a:ext cx="4568851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0750" spcFirstLastPara="1" rIns="130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Affordable</a:t>
              </a:r>
              <a:endParaRPr sz="1100"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0" y="1329721"/>
              <a:ext cx="6588691" cy="6378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 txBox="1"/>
            <p:nvPr/>
          </p:nvSpPr>
          <p:spPr>
            <a:xfrm>
              <a:off x="0" y="1329721"/>
              <a:ext cx="6588691" cy="637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383525" spcFirstLastPara="1" rIns="383525" wrap="square" tIns="234300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Concept proven</a:t>
              </a:r>
              <a:endParaRPr sz="1100"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329434" y="1108321"/>
              <a:ext cx="4612083" cy="442800"/>
            </a:xfrm>
            <a:prstGeom prst="roundRect">
              <a:avLst>
                <a:gd fmla="val 16667" name="adj"/>
              </a:avLst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 txBox="1"/>
            <p:nvPr/>
          </p:nvSpPr>
          <p:spPr>
            <a:xfrm>
              <a:off x="351050" y="1129937"/>
              <a:ext cx="4568851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0750" spcFirstLastPara="1" rIns="130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Electronically Controlled </a:t>
              </a:r>
              <a:endParaRPr sz="1100"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0" y="2269996"/>
              <a:ext cx="6588691" cy="6378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 txBox="1"/>
            <p:nvPr/>
          </p:nvSpPr>
          <p:spPr>
            <a:xfrm>
              <a:off x="0" y="2269996"/>
              <a:ext cx="6588691" cy="637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383525" spcFirstLastPara="1" rIns="383525" wrap="square" tIns="234300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Work</a:t>
              </a: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ing on handle design</a:t>
              </a:r>
              <a:endParaRPr sz="1100"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329434" y="2048596"/>
              <a:ext cx="4612083" cy="4428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 txBox="1"/>
            <p:nvPr/>
          </p:nvSpPr>
          <p:spPr>
            <a:xfrm>
              <a:off x="351050" y="2070212"/>
              <a:ext cx="4568851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0750" spcFirstLastPara="1" rIns="130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One handed use</a:t>
              </a:r>
              <a:endParaRPr sz="1100"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0" y="3210271"/>
              <a:ext cx="6588691" cy="6378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rgbClr val="599BD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 txBox="1"/>
            <p:nvPr/>
          </p:nvSpPr>
          <p:spPr>
            <a:xfrm>
              <a:off x="0" y="3210271"/>
              <a:ext cx="6588691" cy="637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383525" spcFirstLastPara="1" rIns="383525" wrap="square" tIns="234300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Currently testing</a:t>
              </a:r>
              <a:endParaRPr sz="1100"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329434" y="2988871"/>
              <a:ext cx="4612083" cy="442800"/>
            </a:xfrm>
            <a:prstGeom prst="roundRect">
              <a:avLst>
                <a:gd fmla="val 16667" name="adj"/>
              </a:avLst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 txBox="1"/>
            <p:nvPr/>
          </p:nvSpPr>
          <p:spPr>
            <a:xfrm>
              <a:off x="351050" y="3010487"/>
              <a:ext cx="4568851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0750" spcFirstLastPara="1" rIns="130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Precise angles</a:t>
              </a:r>
              <a:endParaRPr sz="1100"/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0" y="4150546"/>
              <a:ext cx="6588691" cy="6378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 txBox="1"/>
            <p:nvPr/>
          </p:nvSpPr>
          <p:spPr>
            <a:xfrm>
              <a:off x="0" y="4150546"/>
              <a:ext cx="6588691" cy="637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383525" spcFirstLastPara="1" rIns="383525" wrap="square" tIns="234300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Future consideration</a:t>
              </a:r>
              <a:endParaRPr sz="1100"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329434" y="3929146"/>
              <a:ext cx="4612083" cy="4428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 txBox="1"/>
            <p:nvPr/>
          </p:nvSpPr>
          <p:spPr>
            <a:xfrm>
              <a:off x="351050" y="3950762"/>
              <a:ext cx="4568851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0750" spcFirstLastPara="1" rIns="130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Waterproof </a:t>
              </a:r>
              <a:endParaRPr sz="1100"/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0" y="5090821"/>
              <a:ext cx="6588691" cy="637875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7"/>
            <p:cNvSpPr txBox="1"/>
            <p:nvPr/>
          </p:nvSpPr>
          <p:spPr>
            <a:xfrm>
              <a:off x="0" y="5090821"/>
              <a:ext cx="6588691" cy="637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80000" lIns="383525" spcFirstLastPara="1" rIns="383525" wrap="square" tIns="234300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Char char="•"/>
              </a:pPr>
              <a:r>
                <a:rPr b="0" i="0" lang="en" sz="11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Future consideration</a:t>
              </a:r>
              <a:endParaRPr sz="1100"/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329434" y="4869421"/>
              <a:ext cx="4612083" cy="442800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7"/>
            <p:cNvSpPr txBox="1"/>
            <p:nvPr/>
          </p:nvSpPr>
          <p:spPr>
            <a:xfrm>
              <a:off x="351050" y="4891037"/>
              <a:ext cx="4568851" cy="3995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30750" spcFirstLastPara="1" rIns="130750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i="0" lang="en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Sterile</a:t>
              </a:r>
              <a:endParaRPr sz="110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84" name="Google Shape;284;p28"/>
          <p:cNvGraphicFramePr/>
          <p:nvPr/>
        </p:nvGraphicFramePr>
        <p:xfrm>
          <a:off x="0" y="-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{931964A9-3670-42A3-9F05-05535EC5A45E}</a:tableStyleId>
              </a:tblPr>
              <a:tblGrid>
                <a:gridCol w="743450"/>
                <a:gridCol w="1015525"/>
                <a:gridCol w="433250"/>
                <a:gridCol w="563000"/>
                <a:gridCol w="670600"/>
                <a:gridCol w="670600"/>
                <a:gridCol w="670600"/>
                <a:gridCol w="670600"/>
                <a:gridCol w="670600"/>
                <a:gridCol w="977725"/>
                <a:gridCol w="670600"/>
              </a:tblGrid>
              <a:tr h="578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Updates Presentations</a:t>
                      </a:r>
                      <a:endParaRPr sz="1000"/>
                    </a:p>
                  </a:txBody>
                  <a:tcPr marT="19050" marB="19050" marR="91425" marL="91425" anchor="b"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Spring Break</a:t>
                      </a:r>
                      <a:endParaRPr sz="1000"/>
                    </a:p>
                  </a:txBody>
                  <a:tcPr marT="19050" marB="19050" marR="91425" marL="9142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Senior Design Day - 5/1</a:t>
                      </a:r>
                      <a:endParaRPr sz="1000"/>
                    </a:p>
                  </a:txBody>
                  <a:tcPr marT="19050" marB="19050" marR="91425" marL="9142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Final Report</a:t>
                      </a:r>
                      <a:endParaRPr sz="1000"/>
                    </a:p>
                  </a:txBody>
                  <a:tcPr marT="19050" marB="19050" marR="91425" marL="9142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of: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 02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 09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 16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 23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Mar 30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Apr 06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Apr 13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Apr 20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Apr 27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May 04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Get PCBs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43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Manufacture Prototype Parts (catheter handle, spools, etc.)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40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Assemble Prototype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5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for Angle Readout Equations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8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Test and Redesign Prototype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745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ISO and FDA Standards for Design</a:t>
                      </a:r>
                      <a:endParaRPr sz="10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Motivation/Background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422550" y="14954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Atrial fibrillation affects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nearly 2 million people yearly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Minimally invasive surgeries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are increasingly more common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require state of the art devices </a:t>
            </a:r>
            <a:endParaRPr/>
          </a:p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200" y="78825"/>
            <a:ext cx="3309900" cy="255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225" y="2517850"/>
            <a:ext cx="2125025" cy="24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50" y="1456352"/>
            <a:ext cx="3477048" cy="25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4">
            <a:alphaModFix/>
          </a:blip>
          <a:srcRect b="2193" l="22529" r="15115" t="2441"/>
          <a:stretch/>
        </p:blipFill>
        <p:spPr>
          <a:xfrm>
            <a:off x="4199163" y="864563"/>
            <a:ext cx="780668" cy="34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2000" y="817600"/>
            <a:ext cx="3477050" cy="282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idx="4294967295" type="ctrTitle"/>
          </p:nvPr>
        </p:nvSpPr>
        <p:spPr>
          <a:xfrm>
            <a:off x="671250" y="153975"/>
            <a:ext cx="7801500" cy="931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285750" y="1475700"/>
            <a:ext cx="73803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way to improve the usability and actuation of steerable catheters controlled by surgeons to increase surgical accuracy and decrease procedural time.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363072" y="353194"/>
            <a:ext cx="3285757" cy="4419078"/>
          </a:xfrm>
          <a:custGeom>
            <a:rect b="b" l="l" r="r" t="t"/>
            <a:pathLst>
              <a:path extrusionOk="0" h="5892104" w="4381009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647275" y="759000"/>
            <a:ext cx="2714400" cy="35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Calibri"/>
              <a:buNone/>
            </a:pPr>
            <a:r>
              <a:rPr lang="en" sz="3000">
                <a:solidFill>
                  <a:srgbClr val="FFFFFF"/>
                </a:solidFill>
              </a:rPr>
              <a:t>Functional Requirements</a:t>
            </a:r>
            <a:endParaRPr sz="3000"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4077076" y="771478"/>
            <a:ext cx="4522501" cy="3577500"/>
            <a:chOff x="241801" y="557713"/>
            <a:chExt cx="6030001" cy="4770000"/>
          </a:xfrm>
        </p:grpSpPr>
        <p:sp>
          <p:nvSpPr>
            <p:cNvPr id="148" name="Google Shape;148;p19"/>
            <p:cNvSpPr/>
            <p:nvPr/>
          </p:nvSpPr>
          <p:spPr>
            <a:xfrm>
              <a:off x="592801" y="557713"/>
              <a:ext cx="1098000" cy="10980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>
              <a:off x="826801" y="791713"/>
              <a:ext cx="630000" cy="630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>
              <a:off x="241801" y="199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9"/>
            <p:cNvSpPr txBox="1"/>
            <p:nvPr/>
          </p:nvSpPr>
          <p:spPr>
            <a:xfrm>
              <a:off x="241801" y="199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AFFORDABLE</a:t>
              </a:r>
              <a:endParaRPr sz="1100"/>
            </a:p>
          </p:txBody>
        </p:sp>
        <p:sp>
          <p:nvSpPr>
            <p:cNvPr id="152" name="Google Shape;152;p19"/>
            <p:cNvSpPr/>
            <p:nvPr/>
          </p:nvSpPr>
          <p:spPr>
            <a:xfrm>
              <a:off x="2707801" y="557713"/>
              <a:ext cx="1098000" cy="10980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2941801" y="791713"/>
              <a:ext cx="630000" cy="6300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2356801" y="199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 txBox="1"/>
            <p:nvPr/>
          </p:nvSpPr>
          <p:spPr>
            <a:xfrm>
              <a:off x="2356801" y="199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ELECTRONICALLY CONTROLLED</a:t>
              </a:r>
              <a:endParaRPr sz="1100"/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4822802" y="557713"/>
              <a:ext cx="1098000" cy="10980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056802" y="791713"/>
              <a:ext cx="630000" cy="6300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4471802" y="199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 txBox="1"/>
            <p:nvPr/>
          </p:nvSpPr>
          <p:spPr>
            <a:xfrm>
              <a:off x="4471802" y="199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ONE-HANDED USE</a:t>
              </a:r>
              <a:endParaRPr sz="1100"/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592801" y="3167713"/>
              <a:ext cx="1098000" cy="10980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rgbClr val="599BD5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9"/>
            <p:cNvSpPr/>
            <p:nvPr/>
          </p:nvSpPr>
          <p:spPr>
            <a:xfrm>
              <a:off x="826801" y="3401713"/>
              <a:ext cx="630000" cy="6300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9"/>
            <p:cNvSpPr/>
            <p:nvPr/>
          </p:nvSpPr>
          <p:spPr>
            <a:xfrm>
              <a:off x="241801" y="460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 txBox="1"/>
            <p:nvPr/>
          </p:nvSpPr>
          <p:spPr>
            <a:xfrm>
              <a:off x="241801" y="460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PRECISE ANGLES</a:t>
              </a:r>
              <a:endParaRPr sz="1100"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2707801" y="3167713"/>
              <a:ext cx="1098000" cy="10980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2941801" y="3401713"/>
              <a:ext cx="630000" cy="63000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2356801" y="460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 txBox="1"/>
            <p:nvPr/>
          </p:nvSpPr>
          <p:spPr>
            <a:xfrm>
              <a:off x="2356801" y="460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WATERPROOF</a:t>
              </a:r>
              <a:endParaRPr sz="1100"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4822802" y="3167713"/>
              <a:ext cx="1098000" cy="1098000"/>
            </a:xfrm>
            <a:prstGeom prst="round2DiagRect">
              <a:avLst>
                <a:gd fmla="val 29727" name="adj1"/>
                <a:gd fmla="val 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5056802" y="3401713"/>
              <a:ext cx="630000" cy="63000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4471802" y="460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9"/>
            <p:cNvSpPr txBox="1"/>
            <p:nvPr/>
          </p:nvSpPr>
          <p:spPr>
            <a:xfrm>
              <a:off x="4471802" y="4607713"/>
              <a:ext cx="18000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Calibri"/>
                <a:buNone/>
              </a:pPr>
              <a:r>
                <a:rPr b="0" i="0" lang="en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STERILE</a:t>
              </a:r>
              <a:endParaRPr sz="11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Modules: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b="0" l="19671" r="22421" t="54481"/>
          <a:stretch/>
        </p:blipFill>
        <p:spPr>
          <a:xfrm rot="2380370">
            <a:off x="3109725" y="3139750"/>
            <a:ext cx="3122100" cy="113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25" y="2558269"/>
            <a:ext cx="2560974" cy="169225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/>
          <p:nvPr/>
        </p:nvSpPr>
        <p:spPr>
          <a:xfrm>
            <a:off x="3834875" y="2321025"/>
            <a:ext cx="588275" cy="374725"/>
          </a:xfrm>
          <a:prstGeom prst="flowChartProcess">
            <a:avLst/>
          </a:prstGeom>
          <a:solidFill>
            <a:schemeClr val="lt2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" name="Google Shape;180;p20"/>
          <p:cNvGraphicFramePr/>
          <p:nvPr/>
        </p:nvGraphicFramePr>
        <p:xfrm>
          <a:off x="293625" y="1261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{82A35F4A-9C68-4E52-9360-9F7FB7078E30}</a:tableStyleId>
              </a:tblPr>
              <a:tblGrid>
                <a:gridCol w="2695125"/>
                <a:gridCol w="2695125"/>
                <a:gridCol w="2695125"/>
              </a:tblGrid>
              <a:tr h="1307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Electronic Actuation (MCM)</a:t>
                      </a:r>
                      <a:endParaRPr sz="2400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Handle Design/User Interface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Materials/</a:t>
                      </a:r>
                      <a:endParaRPr sz="2400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rtl="0" algn="ctr">
                        <a:spcBef>
                          <a:spcPts val="6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  <a:sym typeface="Lato Light"/>
                        </a:rPr>
                        <a:t>Catheter Design</a:t>
                      </a:r>
                      <a:endParaRPr sz="2400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902375" y="2708125"/>
            <a:ext cx="2828750" cy="13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1st Prototype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538150" y="1475700"/>
            <a:ext cx="3863100" cy="275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Failed to straighten back to vertical position 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Kinked/snaked the tubing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Difficult to steer</a:t>
            </a:r>
            <a:endParaRPr/>
          </a:p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3">
            <a:alphaModFix/>
          </a:blip>
          <a:srcRect b="0" l="0" r="0" t="33910"/>
          <a:stretch/>
        </p:blipFill>
        <p:spPr>
          <a:xfrm>
            <a:off x="4401251" y="934075"/>
            <a:ext cx="4079323" cy="359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6716275" y="3422550"/>
            <a:ext cx="19332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Stiff outer tubing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4661525" y="1316450"/>
            <a:ext cx="34758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Flexible inner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tubing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6535675" y="1985725"/>
            <a:ext cx="2113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Single wire attachment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93" name="Google Shape;193;p21"/>
          <p:cNvCxnSpPr/>
          <p:nvPr/>
        </p:nvCxnSpPr>
        <p:spPr>
          <a:xfrm flipH="1">
            <a:off x="6035575" y="3617325"/>
            <a:ext cx="680700" cy="3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1"/>
          <p:cNvCxnSpPr/>
          <p:nvPr/>
        </p:nvCxnSpPr>
        <p:spPr>
          <a:xfrm>
            <a:off x="5245975" y="1605125"/>
            <a:ext cx="642000" cy="3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1"/>
          <p:cNvCxnSpPr/>
          <p:nvPr/>
        </p:nvCxnSpPr>
        <p:spPr>
          <a:xfrm flipH="1" rot="10800000">
            <a:off x="8252725" y="1684325"/>
            <a:ext cx="7200" cy="2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509250" y="136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2nd Prototype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509250" y="942300"/>
            <a:ext cx="46773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Bidirectional actuation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Functional electronics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Learned about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Spool radius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Torque applied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Bending moment</a:t>
            </a:r>
            <a:endParaRPr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/>
              <a:t>Tension force</a:t>
            </a:r>
            <a:endParaRPr/>
          </a:p>
        </p:txBody>
      </p:sp>
      <p:sp>
        <p:nvSpPr>
          <p:cNvPr id="202" name="Google Shape;20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3">
            <a:alphaModFix/>
          </a:blip>
          <a:srcRect b="30767" l="0" r="0" t="27778"/>
          <a:stretch/>
        </p:blipFill>
        <p:spPr>
          <a:xfrm>
            <a:off x="0" y="3800475"/>
            <a:ext cx="4314825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400" y="2147175"/>
            <a:ext cx="311467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5388" y="200400"/>
            <a:ext cx="20383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737850" y="517525"/>
            <a:ext cx="6034500" cy="7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737850" y="1475700"/>
            <a:ext cx="6034500" cy="304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3" title="Prototype 2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lvia template">
  <a:themeElements>
    <a:clrScheme name="Custom 347">
      <a:dk1>
        <a:srgbClr val="222222"/>
      </a:dk1>
      <a:lt1>
        <a:srgbClr val="FFFFFF"/>
      </a:lt1>
      <a:dk2>
        <a:srgbClr val="111111"/>
      </a:dk2>
      <a:lt2>
        <a:srgbClr val="FFFFFF"/>
      </a:lt2>
      <a:accent1>
        <a:srgbClr val="F20122"/>
      </a:accent1>
      <a:accent2>
        <a:srgbClr val="CA0000"/>
      </a:accent2>
      <a:accent3>
        <a:srgbClr val="FF6A00"/>
      </a:accent3>
      <a:accent4>
        <a:srgbClr val="FF9F00"/>
      </a:accent4>
      <a:accent5>
        <a:srgbClr val="999999"/>
      </a:accent5>
      <a:accent6>
        <a:srgbClr val="D9D9D9"/>
      </a:accent6>
      <a:hlink>
        <a:srgbClr val="F20122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